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1688" r:id="rId2"/>
    <p:sldId id="1689" r:id="rId3"/>
    <p:sldId id="1690" r:id="rId4"/>
    <p:sldId id="1691" r:id="rId5"/>
    <p:sldId id="1692" r:id="rId6"/>
    <p:sldId id="1750" r:id="rId7"/>
    <p:sldId id="1723" r:id="rId8"/>
    <p:sldId id="1779" r:id="rId9"/>
    <p:sldId id="1821" r:id="rId10"/>
    <p:sldId id="1751" r:id="rId11"/>
    <p:sldId id="1822" r:id="rId12"/>
    <p:sldId id="1780" r:id="rId1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11">
          <p15:clr>
            <a:srgbClr val="A4A3A4"/>
          </p15:clr>
        </p15:guide>
        <p15:guide id="2" pos="3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9C3"/>
    <a:srgbClr val="004D42"/>
    <a:srgbClr val="F2F2F2"/>
    <a:srgbClr val="EEECE1"/>
    <a:srgbClr val="FDEADA"/>
    <a:srgbClr val="EBF1DE"/>
    <a:srgbClr val="E6E0EC"/>
    <a:srgbClr val="DBEEF4"/>
    <a:srgbClr val="F2DCDB"/>
    <a:srgbClr val="095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414" autoAdjust="0"/>
  </p:normalViewPr>
  <p:slideViewPr>
    <p:cSldViewPr>
      <p:cViewPr varScale="1">
        <p:scale>
          <a:sx n="66" d="100"/>
          <a:sy n="66" d="100"/>
        </p:scale>
        <p:origin x="-924" y="-108"/>
      </p:cViewPr>
      <p:guideLst>
        <p:guide orient="horz" pos="2211"/>
        <p:guide pos="3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2484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F0B66-9E00-4C91-9B1A-0B8C3CC42030}" type="datetimeFigureOut">
              <a:rPr lang="zh-CN" altLang="en-US" smtClean="0"/>
              <a:pPr/>
              <a:t>2018/5/8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4AD62-4016-45BE-A3E1-0BC91F3B5D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928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19BE64B-49E0-44F5-8A2E-8A54CA2C3C1A}" type="datetimeFigureOut">
              <a:rPr lang="zh-CN" altLang="en-US"/>
              <a:pPr>
                <a:defRPr/>
              </a:pPr>
              <a:t>2018/5/8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7F8F54A-FF1C-4FF5-A41D-8C05817D4B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121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FDB8EF-227A-43F0-9E9B-8A66D846C7F9}" type="slidenum">
              <a:rPr lang="en-US" altLang="zh-CN" smtClean="0">
                <a:solidFill>
                  <a:prstClr val="black"/>
                </a:solidFill>
              </a:rPr>
              <a:pPr/>
              <a:t>1</a:t>
            </a:fld>
            <a:endParaRPr lang="en-US" altLang="zh-CN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25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FDB8EF-227A-43F0-9E9B-8A66D846C7F9}" type="slidenum">
              <a:rPr lang="en-US" altLang="zh-CN" smtClean="0">
                <a:solidFill>
                  <a:prstClr val="black"/>
                </a:solidFill>
              </a:rPr>
              <a:pPr/>
              <a:t>2</a:t>
            </a:fld>
            <a:endParaRPr lang="en-US" altLang="zh-CN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403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用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nStamp_ID_2056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0769046" y="1387479"/>
            <a:ext cx="1422954" cy="266579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25384" rIns="0" bIns="25384">
            <a:spAutoFit/>
          </a:bodyPr>
          <a:lstStyle/>
          <a:p>
            <a:pPr algn="r"/>
            <a:r>
              <a:rPr lang="en-US" altLang="zh-CN" sz="1400" b="1">
                <a:ea typeface="黑体" panose="02010609060101010101" pitchFamily="2" charset="-122"/>
              </a:rPr>
              <a:t>MASTER STAMP</a:t>
            </a:r>
          </a:p>
        </p:txBody>
      </p:sp>
      <p:cxnSp>
        <p:nvCxnSpPr>
          <p:cNvPr id="5" name="AcnStpConnector_ID_2057" hidden="1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gray">
          <a:xfrm rot="5400000" flipH="1" flipV="1">
            <a:off x="11529829" y="724944"/>
            <a:ext cx="1588" cy="13266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cnStpConnector_ID_2058" hidden="1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gray">
          <a:xfrm rot="16200000" flipH="1">
            <a:off x="11529829" y="991644"/>
            <a:ext cx="1588" cy="13266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AcnSubjectTitle_ID_2059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926867" y="1420820"/>
            <a:ext cx="9313985" cy="24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9pPr>
          </a:lstStyle>
          <a:p>
            <a:pPr>
              <a:defRPr/>
            </a:pPr>
            <a:r>
              <a:rPr lang="en-US" altLang="zh-CN" sz="1600" b="1" smtClean="0">
                <a:latin typeface="华文细黑" panose="02010600040101010101" pitchFamily="2" charset="-122"/>
                <a:ea typeface="华文细黑" panose="02010600040101010101" pitchFamily="2" charset="-122"/>
              </a:rPr>
              <a:t>Subject Title</a:t>
            </a: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64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64B8"/>
                </a:solidFill>
              </a:defRPr>
            </a:lvl1pPr>
          </a:lstStyle>
          <a:p>
            <a:fld id="{816F75D6-3DB3-495B-867D-E3DC36BC562F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0" y="705396"/>
            <a:ext cx="12192000" cy="0"/>
          </a:xfrm>
          <a:prstGeom prst="line">
            <a:avLst/>
          </a:prstGeom>
          <a:ln w="38100">
            <a:solidFill>
              <a:srgbClr val="004D4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0" descr="Untitled-1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087" y="5356"/>
            <a:ext cx="1882100" cy="65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05783-CFA1-41C6-8870-2959CD910FA4}" type="datetimeFigureOut">
              <a:rPr lang="zh-CN" altLang="en-US" smtClean="0"/>
              <a:pPr/>
              <a:t>2018/5/8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B09DAF-3E48-471C-82CF-9A5E8C497D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34217" y="96838"/>
            <a:ext cx="91186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5967" y="1222376"/>
            <a:ext cx="11626851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/>
          <a:lstStyle/>
          <a:p>
            <a:pPr lvl="0"/>
            <a:endParaRPr lang="zh-CN" altLang="en-US" smtClean="0"/>
          </a:p>
        </p:txBody>
      </p:sp>
      <p:sp>
        <p:nvSpPr>
          <p:cNvPr id="1028" name="AcnStamp_ID_237575" hidden="1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0875600" y="1173163"/>
            <a:ext cx="1077218" cy="266740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25400" rIns="0" bIns="25400">
            <a:spAutoFit/>
          </a:bodyPr>
          <a:lstStyle/>
          <a:p>
            <a:pPr algn="r" eaLnBrk="0" hangingPunct="0">
              <a:buClr>
                <a:srgbClr val="006666"/>
              </a:buClr>
              <a:buFont typeface="Wingdings" panose="05000000000000000000" pitchFamily="2" charset="2"/>
              <a:buNone/>
            </a:pPr>
            <a:r>
              <a:rPr lang="en-US" altLang="zh-CN" sz="1400" b="1">
                <a:solidFill>
                  <a:srgbClr val="000000"/>
                </a:solidFill>
                <a:latin typeface="宋体" panose="02010600030101010101" pitchFamily="2" charset="-122"/>
              </a:rPr>
              <a:t>MASTER STAMP</a:t>
            </a:r>
          </a:p>
        </p:txBody>
      </p:sp>
      <p:cxnSp>
        <p:nvCxnSpPr>
          <p:cNvPr id="1029" name="AcnStpConnector_ID_237576" hidden="1"/>
          <p:cNvCxnSpPr>
            <a:cxnSpLocks noChangeShapeType="1"/>
            <a:stCxn id="1028" idx="2"/>
            <a:endCxn id="1028" idx="0"/>
          </p:cNvCxnSpPr>
          <p:nvPr>
            <p:custDataLst>
              <p:tags r:id="rId7"/>
            </p:custDataLst>
          </p:nvPr>
        </p:nvCxnSpPr>
        <p:spPr bwMode="gray">
          <a:xfrm>
            <a:off x="10875600" y="1173163"/>
            <a:ext cx="107721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0" name="AcnStpConnector_ID_237577" hidden="1"/>
          <p:cNvCxnSpPr>
            <a:cxnSpLocks noChangeShapeType="1"/>
            <a:stCxn id="1028" idx="4"/>
            <a:endCxn id="1028" idx="6"/>
          </p:cNvCxnSpPr>
          <p:nvPr>
            <p:custDataLst>
              <p:tags r:id="rId8"/>
            </p:custDataLst>
          </p:nvPr>
        </p:nvCxnSpPr>
        <p:spPr bwMode="gray">
          <a:xfrm>
            <a:off x="10875600" y="1439903"/>
            <a:ext cx="107721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6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42417" y="6615510"/>
            <a:ext cx="2258483" cy="2698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vert="horz" wrap="square" lIns="90488" tIns="44450" rIns="90488" bIns="44450" numCol="1" anchor="b" anchorCtr="0" compatLnSpc="1"/>
          <a:lstStyle>
            <a:lvl1pPr algn="ctr">
              <a:defRPr sz="10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fld id="{FE34D00D-CC5C-4E55-B1C2-1246F4F9907D}" type="slidenum">
              <a:rPr lang="en-GB" altLang="zh-CN" smtClean="0"/>
              <a:pPr>
                <a:defRPr/>
              </a:pPr>
              <a:t>‹#›</a:t>
            </a:fld>
            <a:endParaRPr lang="en-GB" altLang="zh-CN" dirty="0"/>
          </a:p>
        </p:txBody>
      </p:sp>
      <p:pic>
        <p:nvPicPr>
          <p:cNvPr id="1032" name="图片 10" descr="SGCC Log rolling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18" y="188640"/>
            <a:ext cx="78316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图片 10" descr="SGCC logo 22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7" t="38365" b="36478"/>
          <a:stretch>
            <a:fillRect/>
          </a:stretch>
        </p:blipFill>
        <p:spPr bwMode="auto">
          <a:xfrm>
            <a:off x="1170516" y="182662"/>
            <a:ext cx="2156883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" y="1052736"/>
            <a:ext cx="12172951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66"/>
          </a:solidFill>
          <a:latin typeface="+mj-lt"/>
          <a:ea typeface="黑体" panose="02010609060101010101" pitchFamily="2" charset="-122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66"/>
          </a:solidFill>
          <a:latin typeface="Arial" panose="020B0604020202020204" pitchFamily="34" charset="0"/>
          <a:ea typeface="黑体" panose="02010609060101010101" pitchFamily="2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66"/>
          </a:solidFill>
          <a:latin typeface="Arial" panose="020B0604020202020204" pitchFamily="34" charset="0"/>
          <a:ea typeface="黑体" panose="02010609060101010101" pitchFamily="2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66"/>
          </a:solidFill>
          <a:latin typeface="Arial" panose="020B0604020202020204" pitchFamily="34" charset="0"/>
          <a:ea typeface="黑体" panose="02010609060101010101" pitchFamily="2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66"/>
          </a:solidFill>
          <a:latin typeface="Arial" panose="020B0604020202020204" pitchFamily="34" charset="0"/>
          <a:ea typeface="黑体" panose="02010609060101010101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4000" b="1">
          <a:solidFill>
            <a:srgbClr val="006666"/>
          </a:solidFill>
          <a:latin typeface="Times New Roman" panose="02020603050405020304" pitchFamily="18" charset="0"/>
          <a:ea typeface="黑体" panose="02010609060101010101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4000" b="1">
          <a:solidFill>
            <a:srgbClr val="006666"/>
          </a:solidFill>
          <a:latin typeface="Times New Roman" panose="02020603050405020304" pitchFamily="18" charset="0"/>
          <a:ea typeface="黑体" panose="02010609060101010101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4000" b="1">
          <a:solidFill>
            <a:srgbClr val="006666"/>
          </a:solidFill>
          <a:latin typeface="Times New Roman" panose="02020603050405020304" pitchFamily="18" charset="0"/>
          <a:ea typeface="黑体" panose="02010609060101010101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4000" b="1">
          <a:solidFill>
            <a:srgbClr val="006666"/>
          </a:solidFill>
          <a:latin typeface="Times New Roman" panose="02020603050405020304" pitchFamily="18" charset="0"/>
          <a:ea typeface="黑体" panose="0201060906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66"/>
        </a:buClr>
        <a:buFont typeface="Wingdings" panose="05000000000000000000" pitchFamily="2" charset="2"/>
        <a:buChar char="q"/>
        <a:defRPr sz="2400" b="1">
          <a:solidFill>
            <a:schemeClr val="tx1"/>
          </a:solidFill>
          <a:latin typeface="+mn-lt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66"/>
        </a:buClr>
        <a:buFont typeface="Wingdings" panose="05000000000000000000" pitchFamily="2" charset="2"/>
        <a:buChar char="u"/>
        <a:defRPr sz="2000" b="1">
          <a:solidFill>
            <a:schemeClr val="tx1"/>
          </a:solidFill>
          <a:latin typeface="+mn-lt"/>
          <a:ea typeface="黑体" panose="02010609060101010101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黑体" panose="0201060906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66"/>
        </a:buClr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  <a:ea typeface="黑体" panose="02010609060101010101" pitchFamily="2" charset="-122"/>
        </a:defRPr>
      </a:lvl4pPr>
      <a:lvl5pPr marL="2056130" indent="-227330" algn="l" rtl="0" eaLnBrk="0" fontAlgn="base" hangingPunct="0">
        <a:spcBef>
          <a:spcPct val="20000"/>
        </a:spcBef>
        <a:spcAft>
          <a:spcPct val="0"/>
        </a:spcAft>
        <a:buClr>
          <a:srgbClr val="006666"/>
        </a:buClr>
        <a:buFont typeface="Arial" panose="020B0604020202020204" pitchFamily="34" charset="0"/>
        <a:buChar char="»"/>
        <a:defRPr sz="2000" b="1">
          <a:solidFill>
            <a:schemeClr val="tx1"/>
          </a:solidFill>
          <a:latin typeface="+mn-lt"/>
          <a:ea typeface="黑体" panose="02010609060101010101" pitchFamily="2" charset="-122"/>
        </a:defRPr>
      </a:lvl5pPr>
      <a:lvl6pPr marL="2513330" indent="-227330" algn="l" rtl="0" fontAlgn="base">
        <a:spcBef>
          <a:spcPct val="20000"/>
        </a:spcBef>
        <a:spcAft>
          <a:spcPct val="0"/>
        </a:spcAft>
        <a:buClr>
          <a:srgbClr val="006666"/>
        </a:buClr>
        <a:buFont typeface="Arial" panose="020B0604020202020204" pitchFamily="34" charset="0"/>
        <a:buChar char="»"/>
        <a:defRPr sz="1400" b="1">
          <a:solidFill>
            <a:schemeClr val="tx1"/>
          </a:solidFill>
          <a:latin typeface="+mn-lt"/>
          <a:ea typeface="+mn-ea"/>
        </a:defRPr>
      </a:lvl6pPr>
      <a:lvl7pPr marL="2970530" indent="-227330" algn="l" rtl="0" fontAlgn="base">
        <a:spcBef>
          <a:spcPct val="20000"/>
        </a:spcBef>
        <a:spcAft>
          <a:spcPct val="0"/>
        </a:spcAft>
        <a:buClr>
          <a:srgbClr val="006666"/>
        </a:buClr>
        <a:buFont typeface="Arial" panose="020B0604020202020204" pitchFamily="34" charset="0"/>
        <a:buChar char="»"/>
        <a:defRPr sz="1400" b="1">
          <a:solidFill>
            <a:schemeClr val="tx1"/>
          </a:solidFill>
          <a:latin typeface="+mn-lt"/>
          <a:ea typeface="+mn-ea"/>
        </a:defRPr>
      </a:lvl7pPr>
      <a:lvl8pPr marL="3427730" indent="-227330" algn="l" rtl="0" fontAlgn="base">
        <a:spcBef>
          <a:spcPct val="20000"/>
        </a:spcBef>
        <a:spcAft>
          <a:spcPct val="0"/>
        </a:spcAft>
        <a:buClr>
          <a:srgbClr val="006666"/>
        </a:buClr>
        <a:buFont typeface="Arial" panose="020B0604020202020204" pitchFamily="34" charset="0"/>
        <a:buChar char="»"/>
        <a:defRPr sz="1400" b="1">
          <a:solidFill>
            <a:schemeClr val="tx1"/>
          </a:solidFill>
          <a:latin typeface="+mn-lt"/>
          <a:ea typeface="+mn-ea"/>
        </a:defRPr>
      </a:lvl8pPr>
      <a:lvl9pPr marL="3884930" indent="-227330" algn="l" rtl="0" fontAlgn="base">
        <a:spcBef>
          <a:spcPct val="20000"/>
        </a:spcBef>
        <a:spcAft>
          <a:spcPct val="0"/>
        </a:spcAft>
        <a:buClr>
          <a:srgbClr val="006666"/>
        </a:buClr>
        <a:buFont typeface="Arial" panose="020B0604020202020204" pitchFamily="34" charset="0"/>
        <a:buChar char="»"/>
        <a:defRPr sz="14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mos.sc.sgcc.com.c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28646" y="100922"/>
            <a:ext cx="10171810" cy="565150"/>
          </a:xfrm>
          <a:prstGeom prst="rect">
            <a:avLst/>
          </a:prstGeom>
        </p:spPr>
        <p:txBody>
          <a:bodyPr wrap="square" lIns="108851" tIns="54426" rIns="108851" bIns="54426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用户注册</a:t>
            </a:r>
          </a:p>
        </p:txBody>
      </p:sp>
      <p:sp>
        <p:nvSpPr>
          <p:cNvPr id="63" name="矩形 62"/>
          <p:cNvSpPr/>
          <p:nvPr/>
        </p:nvSpPr>
        <p:spPr>
          <a:xfrm>
            <a:off x="191344" y="971436"/>
            <a:ext cx="11088370" cy="384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平台的访问地址为：</a:t>
            </a:r>
            <a:r>
              <a:rPr lang="en-US" altLang="zh-CN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https://pmos.sc.sgcc.com.cn</a:t>
            </a:r>
            <a:r>
              <a:rPr lang="zh-CN" altLang="en-US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，访问平台务必使用</a:t>
            </a:r>
            <a:r>
              <a:rPr lang="en-US" altLang="zh-CN" b="1" dirty="0" err="1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google</a:t>
            </a:r>
            <a:r>
              <a:rPr lang="zh-CN" altLang="en-US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浏览器，或者</a:t>
            </a:r>
            <a:r>
              <a:rPr lang="en-US" altLang="zh-CN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360</a:t>
            </a:r>
            <a:r>
              <a:rPr lang="zh-CN" altLang="en-US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浏览器！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rcRect l="5239" r="6325" b="15094"/>
          <a:stretch>
            <a:fillRect/>
          </a:stretch>
        </p:blipFill>
        <p:spPr>
          <a:xfrm>
            <a:off x="1077595" y="1448435"/>
            <a:ext cx="9721215" cy="45364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77595" y="6210935"/>
            <a:ext cx="9638665" cy="48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注：使用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360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浏览器时需切换到极速模式！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28646" y="100922"/>
            <a:ext cx="9451730" cy="565150"/>
          </a:xfrm>
          <a:prstGeom prst="rect">
            <a:avLst/>
          </a:prstGeom>
        </p:spPr>
        <p:txBody>
          <a:bodyPr wrap="square" lIns="108851" tIns="54426" rIns="108851" bIns="54426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用户注册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电力用户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0" y="725170"/>
            <a:ext cx="1178463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新建用电单元信息有两种方式：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、直接新建用电单元；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、查询营销计量点生成。</a:t>
            </a:r>
          </a:p>
        </p:txBody>
      </p:sp>
      <p:sp>
        <p:nvSpPr>
          <p:cNvPr id="8" name="文本框 11"/>
          <p:cNvSpPr txBox="1"/>
          <p:nvPr/>
        </p:nvSpPr>
        <p:spPr>
          <a:xfrm>
            <a:off x="0" y="1187460"/>
            <a:ext cx="1178463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方式一：直接新建用电单元，点击新建按钮直接新建用电单元。填写用电单元信息，保存即可。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501" y="1772816"/>
            <a:ext cx="8466137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28646" y="100922"/>
            <a:ext cx="9451730" cy="565150"/>
          </a:xfrm>
          <a:prstGeom prst="rect">
            <a:avLst/>
          </a:prstGeom>
        </p:spPr>
        <p:txBody>
          <a:bodyPr wrap="square" lIns="108851" tIns="54426" rIns="108851" bIns="54426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用户注册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电力用户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0" y="725170"/>
            <a:ext cx="9417963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方式二：查询营销计量点信息。通过营销户号和查询密码，查询营销计量点生成用电单元。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433" y="1140668"/>
            <a:ext cx="8466137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07" y="1140668"/>
            <a:ext cx="8475663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31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28646" y="100922"/>
            <a:ext cx="9451730" cy="565150"/>
          </a:xfrm>
          <a:prstGeom prst="rect">
            <a:avLst/>
          </a:prstGeom>
        </p:spPr>
        <p:txBody>
          <a:bodyPr wrap="square" lIns="108851" tIns="54426" rIns="108851" bIns="54426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用户注册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9210" y="701040"/>
            <a:ext cx="10501630" cy="659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用户注册完成后，需待交易中心审核完成后才能登陆系统。登陆之前需要将</a:t>
            </a:r>
            <a:r>
              <a:rPr lang="en-US" altLang="zh-CN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CFCA</a:t>
            </a:r>
            <a:r>
              <a:rPr lang="zh-CN" altLang="en-US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证书信息发送到电力交易项目邮箱做证书与账号的绑定。否则不能进入系统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4355" y="1268095"/>
            <a:ext cx="8542655" cy="48952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210" y="6406515"/>
            <a:ext cx="8927444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详见：网站首页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帮助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en-US" altLang="zh-CN" b="1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电力交易系统登录问题处理指南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，上面有登陆问题的详细说明。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28646" y="100922"/>
            <a:ext cx="9451730" cy="565150"/>
          </a:xfrm>
          <a:prstGeom prst="rect">
            <a:avLst/>
          </a:prstGeom>
        </p:spPr>
        <p:txBody>
          <a:bodyPr wrap="square" lIns="108851" tIns="54426" rIns="108851" bIns="54426">
            <a:spAutoFit/>
          </a:bodyPr>
          <a:lstStyle/>
          <a:p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用户注册</a:t>
            </a:r>
          </a:p>
        </p:txBody>
      </p:sp>
      <p:sp>
        <p:nvSpPr>
          <p:cNvPr id="5" name="矩形 4"/>
          <p:cNvSpPr/>
          <p:nvPr/>
        </p:nvSpPr>
        <p:spPr>
          <a:xfrm>
            <a:off x="191344" y="827926"/>
            <a:ext cx="11612880" cy="384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平台首页为信息发布</a:t>
            </a:r>
            <a:r>
              <a:rPr lang="zh-CN" altLang="en-US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网站，展示交易相关的新闻动态、注册公示、交易公告等，并通过此页面注册、登陆交易平台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rcRect l="10727" t="292" r="10146" b="16882"/>
          <a:stretch>
            <a:fillRect/>
          </a:stretch>
        </p:blipFill>
        <p:spPr>
          <a:xfrm>
            <a:off x="631825" y="1761490"/>
            <a:ext cx="9864725" cy="50406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1135" y="1366520"/>
            <a:ext cx="11033760" cy="3848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电厂和电力用户等新用户，点击界面右上角</a:t>
            </a:r>
            <a:r>
              <a:rPr lang="en-US" altLang="zh-CN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用户注册</a:t>
            </a:r>
            <a:r>
              <a:rPr lang="en-US" altLang="zh-CN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进入注册界面。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3" grpId="2"/>
      <p:bldP spid="3" grpId="3"/>
      <p:bldP spid="3" grpId="4"/>
      <p:bldP spid="3" grpId="5"/>
      <p:bldP spid="3" grpId="6"/>
      <p:bldP spid="3" grpId="7"/>
      <p:bldP spid="3" grpId="8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131737" y="91996"/>
            <a:ext cx="5724128" cy="613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用户注册 </a:t>
            </a:r>
            <a:endParaRPr lang="zh-CN" altLang="en-US" sz="3200" b="1" dirty="0"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91344" y="782405"/>
            <a:ext cx="9326880" cy="384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每个市场成员根据自己对应的市场成员类型，选择要注册的市场成员类型注进入注册界面。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2755" y="1167130"/>
            <a:ext cx="8533130" cy="5685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28646" y="100922"/>
            <a:ext cx="9451730" cy="565150"/>
          </a:xfrm>
          <a:prstGeom prst="rect">
            <a:avLst/>
          </a:prstGeom>
        </p:spPr>
        <p:txBody>
          <a:bodyPr wrap="square" lIns="108851" tIns="54426" rIns="108851" bIns="54426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用户注册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发电企业</a:t>
            </a:r>
          </a:p>
        </p:txBody>
      </p:sp>
      <p:sp>
        <p:nvSpPr>
          <p:cNvPr id="8" name="矩形 7"/>
          <p:cNvSpPr/>
          <p:nvPr/>
        </p:nvSpPr>
        <p:spPr>
          <a:xfrm>
            <a:off x="37587" y="692696"/>
            <a:ext cx="10469880" cy="384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发电企业新用户注册，选择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点击选择发电企业类型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下一步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进入注册界面，填写账号等信息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8780" y="1614805"/>
            <a:ext cx="7811770" cy="49301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9315" y="1462405"/>
            <a:ext cx="7053580" cy="53054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325" y="1077595"/>
            <a:ext cx="7571303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登陆名是登陆平台的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账号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，注册时需牢记以便登陆。用户名称为企业名称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28646" y="100922"/>
            <a:ext cx="9451730" cy="565150"/>
          </a:xfrm>
          <a:prstGeom prst="rect">
            <a:avLst/>
          </a:prstGeom>
        </p:spPr>
        <p:txBody>
          <a:bodyPr wrap="square" lIns="108851" tIns="54426" rIns="108851" bIns="54426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用户注册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发电企业</a:t>
            </a:r>
            <a:endParaRPr lang="zh-CN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3352" y="765463"/>
            <a:ext cx="10873208" cy="384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注册账号信息之后，点击</a:t>
            </a:r>
            <a:r>
              <a:rPr lang="en-US" altLang="zh-CN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下一步</a:t>
            </a:r>
            <a:r>
              <a:rPr lang="en-US" altLang="zh-CN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填写市场成员基本信息，上传附件，点击</a:t>
            </a:r>
            <a:r>
              <a:rPr lang="en-US" altLang="zh-CN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下一步</a:t>
            </a:r>
            <a:r>
              <a:rPr lang="en-US" altLang="zh-CN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8340" y="1134745"/>
            <a:ext cx="7933055" cy="54190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7720" y="1099820"/>
            <a:ext cx="8075930" cy="5342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28646" y="100922"/>
            <a:ext cx="9451730" cy="565150"/>
          </a:xfrm>
          <a:prstGeom prst="rect">
            <a:avLst/>
          </a:prstGeom>
        </p:spPr>
        <p:txBody>
          <a:bodyPr wrap="square" lIns="108851" tIns="54426" rIns="108851" bIns="54426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用户注册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发电企业</a:t>
            </a:r>
            <a:endParaRPr lang="zh-CN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3352" y="980728"/>
            <a:ext cx="10873208" cy="384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电厂基本信息注册完成后点击</a:t>
            </a:r>
            <a:r>
              <a:rPr lang="en-US" altLang="zh-CN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下一步</a:t>
            </a:r>
            <a:r>
              <a:rPr lang="en-US" altLang="zh-CN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进入机组信息页面后，点击</a:t>
            </a:r>
            <a:r>
              <a:rPr lang="en-US" altLang="zh-CN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增加机组</a:t>
            </a:r>
            <a:r>
              <a:rPr lang="en-US" altLang="zh-CN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完善机组信息。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3915" y="1365250"/>
            <a:ext cx="7752080" cy="54476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8960" y="1470660"/>
            <a:ext cx="8514080" cy="53803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43405" y="1369695"/>
            <a:ext cx="8504555" cy="52666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3880" y="1369695"/>
            <a:ext cx="8523605" cy="52666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4355" y="1379220"/>
            <a:ext cx="8542655" cy="52476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43405" y="1379220"/>
            <a:ext cx="8504555" cy="5247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28646" y="100922"/>
            <a:ext cx="9451730" cy="565150"/>
          </a:xfrm>
          <a:prstGeom prst="rect">
            <a:avLst/>
          </a:prstGeom>
        </p:spPr>
        <p:txBody>
          <a:bodyPr wrap="square" lIns="108851" tIns="54426" rIns="108851" bIns="54426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用户注册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电力用户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0" y="725170"/>
            <a:ext cx="104698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电力用户新用户注册，选择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点击选择电力用户类型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下一步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进入注册界面，填写账号等信息</a:t>
            </a:r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0" y="1216660"/>
            <a:ext cx="8790305" cy="52571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8675" y="1116330"/>
            <a:ext cx="705358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28646" y="100922"/>
            <a:ext cx="9451730" cy="565150"/>
          </a:xfrm>
          <a:prstGeom prst="rect">
            <a:avLst/>
          </a:prstGeom>
        </p:spPr>
        <p:txBody>
          <a:bodyPr wrap="square" lIns="108851" tIns="54426" rIns="108851" bIns="54426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用户注册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电力用户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0" y="725170"/>
            <a:ext cx="11264622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注册账号信息之后，点击</a:t>
            </a:r>
            <a:r>
              <a:rPr lang="en-US" altLang="zh-CN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下一步</a:t>
            </a:r>
            <a:r>
              <a:rPr lang="en-US" altLang="zh-CN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填写市场成员基本信息，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用户根据情况选择注册用户类型是</a:t>
            </a:r>
            <a:r>
              <a:rPr lang="zh-CN" altLang="en-US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直接交易用户</a:t>
            </a:r>
            <a:endParaRPr lang="en-US" altLang="zh-CN" b="1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还是</a:t>
            </a:r>
            <a:r>
              <a:rPr lang="zh-CN" altLang="en-US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零售用户</a:t>
            </a:r>
            <a:r>
              <a:rPr lang="zh-CN" altLang="en-US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上传附件，点击</a:t>
            </a:r>
            <a:r>
              <a:rPr lang="en-US" altLang="zh-CN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下一步</a:t>
            </a:r>
            <a:r>
              <a:rPr lang="en-US" altLang="zh-CN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7" y="1456134"/>
            <a:ext cx="8199437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28646" y="100922"/>
            <a:ext cx="9451730" cy="565150"/>
          </a:xfrm>
          <a:prstGeom prst="rect">
            <a:avLst/>
          </a:prstGeom>
        </p:spPr>
        <p:txBody>
          <a:bodyPr wrap="square" lIns="108851" tIns="54426" rIns="108851" bIns="54426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用户注册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电力用户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0" y="725170"/>
            <a:ext cx="77266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电力用户市场成员基本信息注册完成后，点击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下一步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新建用电单元信息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109980"/>
            <a:ext cx="8047037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36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amp"/>
  <p:tag name="DATE" val="2009-7-22 1:27: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2009-7-22 1:27: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2009-7-22 1:27: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amp"/>
  <p:tag name="DATE" val="2009-8-23 21:49:3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2009-8-23 21:49:3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2009-8-23 21:49:3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2009-8-25 12:01:25"/>
</p:tagLst>
</file>

<file path=ppt/theme/theme1.xml><?xml version="1.0" encoding="utf-8"?>
<a:theme xmlns:a="http://schemas.openxmlformats.org/drawingml/2006/main" name="4_国家电网公司背景模板（浅）－演示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3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>
    <a:extraClrScheme>
      <a:clrScheme name="3_国家电网公司背景模板（浅）－演示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国家电网公司背景模板（浅）－演示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国家电网公司背景模板（浅）－演示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国家电网公司背景模板（浅）－演示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国家电网公司背景模板（浅）－演示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国家电网公司背景模板（浅）－演示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国家电网公司背景模板（浅）－演示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国家电网公司背景模板（浅）－演示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国家电网公司背景模板（浅）－演示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国家电网公司背景模板（浅）－演示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国家电网公司背景模板（浅）－演示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国家电网公司背景模板（浅）－演示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461</Words>
  <Application>Microsoft Office PowerPoint</Application>
  <PresentationFormat>自定义</PresentationFormat>
  <Paragraphs>32</Paragraphs>
  <Slides>12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4_国家电网公司背景模板（浅）－演示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云计算资源管理平台 工作汇报</dc:title>
  <dc:creator>penglin</dc:creator>
  <cp:lastModifiedBy>Administrator</cp:lastModifiedBy>
  <cp:revision>4911</cp:revision>
  <dcterms:created xsi:type="dcterms:W3CDTF">2011-03-02T07:54:00Z</dcterms:created>
  <dcterms:modified xsi:type="dcterms:W3CDTF">2018-05-08T10:38:18Z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2052-10.1.0.6391</vt:lpwstr>
  </property>
</Properties>
</file>